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8"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4694"/>
  </p:normalViewPr>
  <p:slideViewPr>
    <p:cSldViewPr snapToGrid="0">
      <p:cViewPr varScale="1">
        <p:scale>
          <a:sx n="37" d="100"/>
          <a:sy n="37" d="100"/>
        </p:scale>
        <p:origin x="621" y="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7D801-C858-D24A-9525-F8A85DF08F1A}" type="datetimeFigureOut">
              <a:rPr lang="en-US" smtClean="0"/>
              <a:t>6/7/2024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FA200-8D06-9E42-A0D4-16EADC4E979D}" type="slidenum">
              <a:rPr lang="en-US" smtClean="0"/>
              <a:t>‹#›</a:t>
            </a:fld>
            <a:endParaRPr lang="en-US"/>
          </a:p>
        </p:txBody>
      </p:sp>
    </p:spTree>
    <p:extLst>
      <p:ext uri="{BB962C8B-B14F-4D97-AF65-F5344CB8AC3E}">
        <p14:creationId xmlns:p14="http://schemas.microsoft.com/office/powerpoint/2010/main" val="3227514027"/>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h2tools.org/" TargetMode="External"/><Relationship Id="rId2" Type="http://schemas.openxmlformats.org/officeDocument/2006/relationships/hyperlink" Target="https://www.aiche.org/ccps/safety-culture-what-stak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9" name="Picture 18" descr="A white and green rectangular object with blue text&#10;&#10;Description automatically generated">
            <a:extLst>
              <a:ext uri="{FF2B5EF4-FFF2-40B4-BE49-F238E27FC236}">
                <a16:creationId xmlns:a16="http://schemas.microsoft.com/office/drawing/2014/main" id="{545914BA-EBFC-EF52-EC59-F0A6A809FE13}"/>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9" name="Content Placeholder 8">
            <a:extLst>
              <a:ext uri="{FF2B5EF4-FFF2-40B4-BE49-F238E27FC236}">
                <a16:creationId xmlns:a16="http://schemas.microsoft.com/office/drawing/2014/main" id="{3B961E1A-0016-F35B-61C1-10A9A8DD2B63}"/>
              </a:ext>
            </a:extLst>
          </p:cNvPr>
          <p:cNvSpPr>
            <a:spLocks noGrp="1"/>
          </p:cNvSpPr>
          <p:nvPr>
            <p:ph sz="quarter" idx="13"/>
          </p:nvPr>
        </p:nvSpPr>
        <p:spPr>
          <a:xfrm>
            <a:off x="78379" y="1438336"/>
            <a:ext cx="7614507" cy="988768"/>
          </a:xfrm>
        </p:spPr>
        <p:txBody>
          <a:bodyPr lIns="0" tIns="0" rIns="0" bIns="0">
            <a:noAutofit/>
          </a:bodyPr>
          <a:lstStyle>
            <a:lvl1pPr marL="115888" indent="-115888">
              <a:buClr>
                <a:srgbClr val="61B345"/>
              </a:buClr>
              <a:tabLst/>
              <a:defRPr sz="1100"/>
            </a:lvl1pPr>
            <a:lvl2pPr>
              <a:buClr>
                <a:srgbClr val="61B345"/>
              </a:buClr>
              <a:defRPr sz="1100"/>
            </a:lvl2pPr>
            <a:lvl3pPr>
              <a:defRPr sz="1100"/>
            </a:lvl3pPr>
            <a:lvl4pPr>
              <a:defRPr sz="1100"/>
            </a:lvl4pPr>
            <a:lvl5pPr>
              <a:defRPr sz="1100"/>
            </a:lvl5pPr>
          </a:lstStyle>
          <a:p>
            <a:pPr lvl="0"/>
            <a:r>
              <a:rPr lang="en-US" dirty="0"/>
              <a:t>Click to edit Master text styles</a:t>
            </a:r>
          </a:p>
        </p:txBody>
      </p:sp>
      <p:sp>
        <p:nvSpPr>
          <p:cNvPr id="12" name="Text Placeholder 11">
            <a:extLst>
              <a:ext uri="{FF2B5EF4-FFF2-40B4-BE49-F238E27FC236}">
                <a16:creationId xmlns:a16="http://schemas.microsoft.com/office/drawing/2014/main" id="{5D5FF04F-E7C1-C167-71B1-4A2E6CD67A5E}"/>
              </a:ext>
            </a:extLst>
          </p:cNvPr>
          <p:cNvSpPr>
            <a:spLocks noGrp="1"/>
          </p:cNvSpPr>
          <p:nvPr>
            <p:ph type="body" sz="quarter" idx="14"/>
          </p:nvPr>
        </p:nvSpPr>
        <p:spPr>
          <a:xfrm>
            <a:off x="81281" y="2710150"/>
            <a:ext cx="2661920" cy="4004160"/>
          </a:xfrm>
        </p:spPr>
        <p:txBody>
          <a:bodyPr lIns="0" tIns="0" rIns="0" bIns="0">
            <a:noAutofit/>
          </a:bodyPr>
          <a:lstStyle>
            <a:lvl1pPr marL="0" indent="0">
              <a:buNone/>
              <a:defRPr sz="1050" b="0"/>
            </a:lvl1pPr>
            <a:lvl2pPr>
              <a:defRPr sz="1100"/>
            </a:lvl2pPr>
            <a:lvl3pPr>
              <a:defRPr sz="1100"/>
            </a:lvl3pPr>
            <a:lvl4pPr>
              <a:defRPr sz="1100"/>
            </a:lvl4pPr>
            <a:lvl5pPr>
              <a:defRPr sz="11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93F0A350-73E6-BF9F-AE4A-972484906507}"/>
              </a:ext>
            </a:extLst>
          </p:cNvPr>
          <p:cNvSpPr>
            <a:spLocks noGrp="1"/>
          </p:cNvSpPr>
          <p:nvPr>
            <p:ph type="body" sz="quarter" idx="15"/>
          </p:nvPr>
        </p:nvSpPr>
        <p:spPr>
          <a:xfrm>
            <a:off x="2939142" y="2710149"/>
            <a:ext cx="4751977" cy="4004159"/>
          </a:xfrm>
        </p:spPr>
        <p:txBody>
          <a:bodyPr lIns="0" tIns="0" rIns="0" bIns="0">
            <a:noAutofit/>
          </a:bodyPr>
          <a:lstStyle>
            <a:lvl1pPr marL="0" indent="0">
              <a:buNone/>
              <a:defRPr sz="1050"/>
            </a:lvl1pPr>
            <a:lvl2pPr marL="388620" indent="0">
              <a:buNone/>
              <a:defRPr sz="1100"/>
            </a:lvl2pPr>
            <a:lvl3pPr marL="777240" indent="0">
              <a:buNone/>
              <a:defRPr sz="1100"/>
            </a:lvl3pPr>
            <a:lvl4pPr marL="1165860" indent="0">
              <a:buNone/>
              <a:defRPr sz="1100"/>
            </a:lvl4pPr>
            <a:lvl5pPr marL="1554480" indent="0">
              <a:buNone/>
              <a:defRPr sz="1100"/>
            </a:lvl5pPr>
          </a:lstStyle>
          <a:p>
            <a:pPr lvl="0"/>
            <a:r>
              <a:rPr lang="en-US" dirty="0"/>
              <a:t>Click to edit Master text styles</a:t>
            </a:r>
          </a:p>
        </p:txBody>
      </p:sp>
      <p:sp>
        <p:nvSpPr>
          <p:cNvPr id="20" name="Text Placeholder 19">
            <a:extLst>
              <a:ext uri="{FF2B5EF4-FFF2-40B4-BE49-F238E27FC236}">
                <a16:creationId xmlns:a16="http://schemas.microsoft.com/office/drawing/2014/main" id="{C4640FCC-C3FD-2F38-2D19-D1849471533F}"/>
              </a:ext>
            </a:extLst>
          </p:cNvPr>
          <p:cNvSpPr>
            <a:spLocks noGrp="1"/>
          </p:cNvSpPr>
          <p:nvPr>
            <p:ph type="body" sz="quarter" idx="16"/>
          </p:nvPr>
        </p:nvSpPr>
        <p:spPr>
          <a:xfrm>
            <a:off x="81280" y="7040563"/>
            <a:ext cx="7609839" cy="1547812"/>
          </a:xfrm>
        </p:spPr>
        <p:txBody>
          <a:bodyPr lIns="0" tIns="0" rIns="0" bIns="0">
            <a:noAutofit/>
          </a:bodyPr>
          <a:lstStyle>
            <a:lvl1pPr marL="194310" indent="-194310">
              <a:buClr>
                <a:srgbClr val="61B345"/>
              </a:buClr>
              <a:buFont typeface="Wingdings" pitchFamily="2" charset="2"/>
              <a:buChar char="ü"/>
              <a:defRPr sz="1100"/>
            </a:lvl1pPr>
          </a:lstStyle>
          <a:p>
            <a:pPr lvl="0"/>
            <a:r>
              <a:rPr lang="en-US" dirty="0"/>
              <a:t>C</a:t>
            </a:r>
          </a:p>
        </p:txBody>
      </p:sp>
      <p:sp>
        <p:nvSpPr>
          <p:cNvPr id="22" name="Text Placeholder 21">
            <a:extLst>
              <a:ext uri="{FF2B5EF4-FFF2-40B4-BE49-F238E27FC236}">
                <a16:creationId xmlns:a16="http://schemas.microsoft.com/office/drawing/2014/main" id="{C9B2C453-65CE-8773-8D79-3C1C57993F4B}"/>
              </a:ext>
            </a:extLst>
          </p:cNvPr>
          <p:cNvSpPr>
            <a:spLocks noGrp="1"/>
          </p:cNvSpPr>
          <p:nvPr>
            <p:ph type="body" sz="quarter" idx="17" hasCustomPrompt="1"/>
          </p:nvPr>
        </p:nvSpPr>
        <p:spPr>
          <a:xfrm>
            <a:off x="78379" y="1196356"/>
            <a:ext cx="7612739" cy="241979"/>
          </a:xfrm>
        </p:spPr>
        <p:txBody>
          <a:bodyPr lIns="0" rIns="0">
            <a:noAutofit/>
          </a:bodyPr>
          <a:lstStyle>
            <a:lvl1pPr marL="0" indent="0">
              <a:buNone/>
              <a:defRPr sz="1100" b="1">
                <a:solidFill>
                  <a:srgbClr val="1B5371"/>
                </a:solidFill>
              </a:defRPr>
            </a:lvl1pPr>
          </a:lstStyle>
          <a:p>
            <a:pPr lvl="0"/>
            <a:r>
              <a:rPr lang="en-US" sz="1100" b="1" dirty="0"/>
              <a:t>Title</a:t>
            </a:r>
            <a:endParaRPr lang="en-US" dirty="0"/>
          </a:p>
        </p:txBody>
      </p:sp>
      <p:sp>
        <p:nvSpPr>
          <p:cNvPr id="3" name="TextBox 2">
            <a:extLst>
              <a:ext uri="{FF2B5EF4-FFF2-40B4-BE49-F238E27FC236}">
                <a16:creationId xmlns:a16="http://schemas.microsoft.com/office/drawing/2014/main" id="{5913C28E-4982-C73E-0524-6573DA8B04BF}"/>
              </a:ext>
            </a:extLst>
          </p:cNvPr>
          <p:cNvSpPr txBox="1"/>
          <p:nvPr userDrawn="1"/>
        </p:nvSpPr>
        <p:spPr>
          <a:xfrm>
            <a:off x="81280" y="9633879"/>
            <a:ext cx="7609839" cy="400110"/>
          </a:xfrm>
          <a:prstGeom prst="rect">
            <a:avLst/>
          </a:prstGeom>
          <a:noFill/>
        </p:spPr>
        <p:txBody>
          <a:bodyPr wrap="square">
            <a:spAutoFit/>
          </a:bodyPr>
          <a:lstStyle/>
          <a:p>
            <a:pPr marL="0" marR="0" hangingPunct="0">
              <a:spcBef>
                <a:spcPts val="0"/>
              </a:spcBef>
              <a:spcAft>
                <a:spcPts val="0"/>
              </a:spcAft>
            </a:pPr>
            <a:r>
              <a:rPr lang="en-US" sz="1000" kern="100" dirty="0">
                <a:solidFill>
                  <a:srgbClr val="000000"/>
                </a:solidFill>
                <a:effectLst/>
                <a:latin typeface="+mn-lt"/>
                <a:ea typeface="NSimSun" panose="02010609030101010101" pitchFamily="49" charset="-122"/>
                <a:cs typeface="Arial" panose="020B0604020202020204" pitchFamily="34" charset="0"/>
              </a:rPr>
              <a:t>This record is taken from “Essential Practices for Creating, Strengthening, and Sustaining Process Safety Culture,” CCPS, ©2018, AIChE and John Wiley &amp; Sons, Ltd. </a:t>
            </a:r>
            <a:endParaRPr lang="en-US" sz="1000" kern="100" dirty="0">
              <a:effectLst/>
              <a:latin typeface="+mn-lt"/>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10181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04E7942-AE59-3AA0-238C-8CE965207B5D}"/>
              </a:ext>
            </a:extLst>
          </p:cNvPr>
          <p:cNvSpPr txBox="1"/>
          <p:nvPr userDrawn="1"/>
        </p:nvSpPr>
        <p:spPr>
          <a:xfrm>
            <a:off x="60959" y="0"/>
            <a:ext cx="7613228" cy="9818072"/>
          </a:xfrm>
          <a:prstGeom prst="rect">
            <a:avLst/>
          </a:prstGeom>
          <a:noFill/>
        </p:spPr>
        <p:txBody>
          <a:bodyPr wrap="square">
            <a:spAutoFit/>
          </a:bodyPr>
          <a:lstStyle/>
          <a:p>
            <a:pPr marL="0" marR="0" algn="ctr" hangingPunct="0">
              <a:spcBef>
                <a:spcPts val="0"/>
              </a:spcBef>
              <a:spcAft>
                <a:spcPts val="0"/>
              </a:spcAft>
            </a:pPr>
            <a:endPar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algn="ctr" hangingPunct="0">
              <a:spcBef>
                <a:spcPts val="0"/>
              </a:spcBef>
              <a:spcAft>
                <a:spcPts val="0"/>
              </a:spcAft>
            </a:pP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“Safety culture is how the organization behaves…</a:t>
            </a:r>
          </a:p>
          <a:p>
            <a:pPr marL="0" marR="0" algn="ctr" hangingPunct="0">
              <a:spcBef>
                <a:spcPts val="0"/>
              </a:spcBef>
              <a:spcAft>
                <a:spcPts val="0"/>
              </a:spcAft>
            </a:pPr>
            <a:r>
              <a:rPr lang="en-US" b="1" i="1" kern="100" dirty="0">
                <a:solidFill>
                  <a:srgbClr val="61B345"/>
                </a:solidFill>
                <a:latin typeface="Century Gothic" panose="020B0502020202020204" pitchFamily="34" charset="0"/>
                <a:ea typeface="NSimSun" panose="02010609030101010101" pitchFamily="49" charset="-122"/>
                <a:cs typeface="Arial" panose="020B0604020202020204" pitchFamily="34" charset="0"/>
              </a:rPr>
              <a:t>…</a:t>
            </a: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when no one is watching.”</a:t>
            </a:r>
            <a:endParaRPr lang="en-US" sz="1100"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p>
          <a:p>
            <a:pPr marL="0" marR="0" hangingPunct="0">
              <a:spcBef>
                <a:spcPts val="0"/>
              </a:spcBef>
              <a:spcAft>
                <a:spcPts val="0"/>
              </a:spcAft>
            </a:pPr>
            <a:endParaRPr lang="en-US" sz="900" kern="100" dirty="0">
              <a:latin typeface="Century Gothic" panose="020B0502020202020204" pitchFamily="34" charset="0"/>
              <a:ea typeface="NSimSun" panose="02010609030101010101" pitchFamily="49" charset="-122"/>
              <a:cs typeface="Arial" panose="020B0604020202020204" pitchFamily="34" charset="0"/>
            </a:endParaRPr>
          </a:p>
          <a:p>
            <a:pPr marR="0" hangingPunct="0">
              <a:spcBef>
                <a:spcPts val="0"/>
              </a:spcBef>
              <a:spcAft>
                <a:spcPts val="600"/>
              </a:spcAft>
              <a:tabLst>
                <a:tab pos="339725" algn="l"/>
              </a:tabLst>
            </a:pPr>
            <a:r>
              <a:rPr lang="en-US" sz="1600" b="1" kern="100" dirty="0">
                <a:solidFill>
                  <a:srgbClr val="1B5371"/>
                </a:solidFill>
                <a:effectLst/>
                <a:latin typeface="Century Gothic" panose="020B0502020202020204" pitchFamily="34" charset="0"/>
                <a:ea typeface="NSimSun" panose="02010609030101010101" pitchFamily="49" charset="-122"/>
                <a:cs typeface="Arial" panose="020B0604020202020204" pitchFamily="34" charset="0"/>
              </a:rPr>
              <a:t>	Safety Culture Framework</a:t>
            </a:r>
            <a:endParaRPr lang="en-US" sz="1600" kern="100" dirty="0">
              <a:effectLst/>
              <a:latin typeface="Century Gothic" panose="020B0502020202020204" pitchFamily="34" charset="0"/>
              <a:ea typeface="NSimSun" panose="02010609030101010101" pitchFamily="49" charset="-122"/>
              <a:cs typeface="Arial" panose="020B0604020202020204" pitchFamily="34" charset="0"/>
            </a:endParaRP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Safety is everyone’s responsibility</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Strong leadership support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Integrated into all activities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Open, timely, effective communications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Questioning/learning environment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Mutual trust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Continuous improvement</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What are the benefits?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Eliminates common weaknesses identified as contributing factors to catastrophic events.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Promotes trust in the hydrogen energy industry’s ability to deliver safe, reliable, quality products and services.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Supports a sustainable legacy for companies and the hydrogen industry.</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Fosters efficiency and productivity in the workplace.</a:t>
            </a: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Resources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information and resources on safety culture, see: </a:t>
            </a:r>
            <a:r>
              <a:rPr lang="en-US" sz="1400" kern="100" dirty="0">
                <a:latin typeface="Century Gothic" panose="020B0502020202020204" pitchFamily="34" charset="0"/>
                <a:ea typeface="NSimSun" panose="02010609030101010101" pitchFamily="49" charset="-122"/>
                <a:hlinkClick r:id="rId2"/>
              </a:rPr>
              <a:t>https://www.aiche.org/ccps/safety-culture-what-stake</a:t>
            </a:r>
            <a:endParaRPr lang="en-US" sz="1400" kern="100" dirty="0">
              <a:latin typeface="Century Gothic" panose="020B0502020202020204" pitchFamily="34" charset="0"/>
              <a:ea typeface="NSimSun" panose="02010609030101010101" pitchFamily="49" charset="-122"/>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case studies on safety culture, see: </a:t>
            </a:r>
            <a:r>
              <a:rPr lang="en-US" sz="1400" kern="100" dirty="0">
                <a:latin typeface="Century Gothic" panose="020B0502020202020204" pitchFamily="34" charset="0"/>
                <a:ea typeface="NSimSun" panose="02010609030101010101" pitchFamily="49" charset="-122"/>
                <a:hlinkClick r:id="rId3"/>
              </a:rPr>
              <a:t>https://h2tools.org</a:t>
            </a:r>
            <a:r>
              <a:rPr lang="en-US" sz="1400" kern="100" dirty="0">
                <a:latin typeface="Century Gothic" panose="020B0502020202020204" pitchFamily="34" charset="0"/>
                <a:ea typeface="NSimSun" panose="02010609030101010101" pitchFamily="49" charset="-122"/>
              </a:rPr>
              <a:t> </a:t>
            </a: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r>
              <a:rPr lang="en-US" sz="1200" dirty="0">
                <a:effectLst/>
                <a:latin typeface="Century Gothic" panose="020B0502020202020204" pitchFamily="34" charset="0"/>
                <a:ea typeface="NSimSun" panose="02010609030101010101" pitchFamily="49" charset="-122"/>
              </a:rPr>
              <a:t>	Keywords: weak, poor, minimum, regulations, flammable, chemical, checklists, compliance</a:t>
            </a:r>
            <a:endParaRPr lang="en-US" sz="1200" dirty="0">
              <a:latin typeface="Century Gothic" panose="020B0502020202020204" pitchFamily="34" charset="0"/>
            </a:endParaRPr>
          </a:p>
        </p:txBody>
      </p:sp>
    </p:spTree>
    <p:extLst>
      <p:ext uri="{BB962C8B-B14F-4D97-AF65-F5344CB8AC3E}">
        <p14:creationId xmlns:p14="http://schemas.microsoft.com/office/powerpoint/2010/main" val="47499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2070-0436-3541-B5CF-4AFB07F06FD4}" type="datetimeFigureOut">
              <a:rPr lang="en-US" smtClean="0"/>
              <a:t>6/7/2024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84E5A-7E0A-0345-999C-398D898331D6}" type="slidenum">
              <a:rPr lang="en-US" smtClean="0"/>
              <a:t>‹#›</a:t>
            </a:fld>
            <a:endParaRPr lang="en-US"/>
          </a:p>
        </p:txBody>
      </p:sp>
    </p:spTree>
    <p:extLst>
      <p:ext uri="{BB962C8B-B14F-4D97-AF65-F5344CB8AC3E}">
        <p14:creationId xmlns:p14="http://schemas.microsoft.com/office/powerpoint/2010/main" val="3113897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50222070-0436-3541-B5CF-4AFB07F06FD4}" type="datetimeFigureOut">
              <a:rPr lang="en-US" smtClean="0"/>
              <a:t>6/7/2024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25E84E5A-7E0A-0345-999C-398D898331D6}" type="slidenum">
              <a:rPr lang="en-US" smtClean="0"/>
              <a:t>‹#›</a:t>
            </a:fld>
            <a:endParaRPr lang="en-US"/>
          </a:p>
        </p:txBody>
      </p:sp>
    </p:spTree>
    <p:extLst>
      <p:ext uri="{BB962C8B-B14F-4D97-AF65-F5344CB8AC3E}">
        <p14:creationId xmlns:p14="http://schemas.microsoft.com/office/powerpoint/2010/main" val="1673638104"/>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9"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202A5-4FF0-F33A-6682-3671A8E7E7C1}"/>
              </a:ext>
            </a:extLst>
          </p:cNvPr>
          <p:cNvSpPr>
            <a:spLocks noGrp="1"/>
          </p:cNvSpPr>
          <p:nvPr>
            <p:ph sz="quarter" idx="13"/>
          </p:nvPr>
        </p:nvSpPr>
        <p:spPr/>
        <p:txBody>
          <a:bodyPr/>
          <a:lstStyle/>
          <a:p>
            <a:r>
              <a:rPr lang="en-US" dirty="0"/>
              <a:t>Negative safety trends gain attention </a:t>
            </a:r>
          </a:p>
          <a:p>
            <a:r>
              <a:rPr lang="en-US" dirty="0"/>
              <a:t>Improvements distracted by business focus shift </a:t>
            </a:r>
          </a:p>
          <a:p>
            <a:r>
              <a:rPr lang="en-US" dirty="0"/>
              <a:t>Deterioration in safety culture leads to fatalities and </a:t>
            </a:r>
            <a:r>
              <a:rPr lang="en-US" dirty="0" smtClean="0"/>
              <a:t>injuries</a:t>
            </a:r>
            <a:endParaRPr lang="en-US" dirty="0"/>
          </a:p>
        </p:txBody>
      </p:sp>
      <p:sp>
        <p:nvSpPr>
          <p:cNvPr id="3" name="Text Placeholder 2">
            <a:extLst>
              <a:ext uri="{FF2B5EF4-FFF2-40B4-BE49-F238E27FC236}">
                <a16:creationId xmlns:a16="http://schemas.microsoft.com/office/drawing/2014/main" id="{D8C7D91C-ED39-F1F2-DBAA-C9BA583BAFB2}"/>
              </a:ext>
            </a:extLst>
          </p:cNvPr>
          <p:cNvSpPr>
            <a:spLocks noGrp="1"/>
          </p:cNvSpPr>
          <p:nvPr>
            <p:ph type="body" sz="quarter" idx="14"/>
          </p:nvPr>
        </p:nvSpPr>
        <p:spPr>
          <a:xfrm>
            <a:off x="78379" y="2710149"/>
            <a:ext cx="2661920" cy="4004160"/>
          </a:xfrm>
        </p:spPr>
        <p:txBody>
          <a:bodyPr/>
          <a:lstStyle/>
          <a:p>
            <a:r>
              <a:rPr lang="en-US" sz="1100" dirty="0"/>
              <a:t>A Vice President of Operations of a company, a long-time employee well-steeped in the company safety culture, noticed that process safety leading indicators and near-miss metrics were beginning to trend negatively across the company. While the trend was not strong, the Vice President called a global meeting of safety and operations leaders that all were required to attend. The purpose of the meeting was to develop an action plan to ensure the unfavorable trend did not continue and the company could get back to its previous performance.</a:t>
            </a:r>
          </a:p>
          <a:p>
            <a:endParaRPr lang="en-US" sz="1100" dirty="0"/>
          </a:p>
        </p:txBody>
      </p:sp>
      <p:sp>
        <p:nvSpPr>
          <p:cNvPr id="4" name="Text Placeholder 3">
            <a:extLst>
              <a:ext uri="{FF2B5EF4-FFF2-40B4-BE49-F238E27FC236}">
                <a16:creationId xmlns:a16="http://schemas.microsoft.com/office/drawing/2014/main" id="{67A3A48A-7ABD-FB98-D1F5-4F6F0FCA6EF0}"/>
              </a:ext>
            </a:extLst>
          </p:cNvPr>
          <p:cNvSpPr>
            <a:spLocks noGrp="1"/>
          </p:cNvSpPr>
          <p:nvPr>
            <p:ph type="body" sz="quarter" idx="15"/>
          </p:nvPr>
        </p:nvSpPr>
        <p:spPr/>
        <p:txBody>
          <a:bodyPr/>
          <a:lstStyle/>
          <a:p>
            <a:r>
              <a:rPr lang="en-US" sz="1100" dirty="0"/>
              <a:t>Not long afterward, the company shifted the focus of its business. Coincidentally, the Vice President of Operations retired. The new Vice President was challenged by the business shift and may have been distracted from the predecessor’s process safety action plan. After a few more years and more staff changes, the company experienced a cluster of major and minor incidents involving injuries and fatalities that would have been unheard of just a few years later. Over the next few years, incidents began cropping up at many sites, and to many, the company’s process safety culture appeared to have collapsed.</a:t>
            </a:r>
          </a:p>
          <a:p>
            <a:r>
              <a:rPr lang="en-US" sz="1100" dirty="0"/>
              <a:t>Was the departure of the Vice President the critical factor, or had the culture become so weakened that it would have collapsed even with that Vice President’s leadership? What was the true state of culture when the metrics trend first started to go negative? Could the culture have already collapsed, and could the absence of frank and open communication have prevented the well-meaning Vice President from knowing about it until it was too late?</a:t>
            </a:r>
          </a:p>
          <a:p>
            <a:r>
              <a:rPr lang="en-US" sz="1100" dirty="0"/>
              <a:t>Did the company truly have an imperative for safety, or was its reputation built on a few very visible safety champions? Could the imperative for safety been focused on occupational safety and not enough on process safety? Could the Vice President’s successors have talked-the-talk about process safety, but not exhibited “Felt Leadership?”</a:t>
            </a:r>
          </a:p>
          <a:p>
            <a:endParaRPr lang="en-US" sz="1100" dirty="0"/>
          </a:p>
        </p:txBody>
      </p:sp>
      <p:sp>
        <p:nvSpPr>
          <p:cNvPr id="5" name="Text Placeholder 4">
            <a:extLst>
              <a:ext uri="{FF2B5EF4-FFF2-40B4-BE49-F238E27FC236}">
                <a16:creationId xmlns:a16="http://schemas.microsoft.com/office/drawing/2014/main" id="{61286517-F771-3693-0AC2-4926FFF8328E}"/>
              </a:ext>
            </a:extLst>
          </p:cNvPr>
          <p:cNvSpPr>
            <a:spLocks noGrp="1"/>
          </p:cNvSpPr>
          <p:nvPr>
            <p:ph type="body" sz="quarter" idx="16"/>
          </p:nvPr>
        </p:nvSpPr>
        <p:spPr>
          <a:xfrm>
            <a:off x="81279" y="7052993"/>
            <a:ext cx="7609839" cy="1755707"/>
          </a:xfrm>
        </p:spPr>
        <p:txBody>
          <a:bodyPr/>
          <a:lstStyle/>
          <a:p>
            <a:pPr>
              <a:lnSpc>
                <a:spcPct val="100000"/>
              </a:lnSpc>
            </a:pPr>
            <a:r>
              <a:rPr lang="en-US" dirty="0"/>
              <a:t>Strong leadership must ensure timely and effective communication as an element of the succession process</a:t>
            </a:r>
            <a:r>
              <a:rPr lang="en-US" dirty="0" smtClean="0"/>
              <a:t>.</a:t>
            </a:r>
            <a:endParaRPr lang="en-US" dirty="0"/>
          </a:p>
          <a:p>
            <a:pPr>
              <a:lnSpc>
                <a:spcPct val="100000"/>
              </a:lnSpc>
            </a:pPr>
            <a:r>
              <a:rPr lang="en-US" dirty="0"/>
              <a:t>Maintaining a sense of vulnerability and a questioning environment is essential to identifying and mitigating risk</a:t>
            </a:r>
            <a:r>
              <a:rPr lang="en-US" dirty="0" smtClean="0"/>
              <a:t>.</a:t>
            </a:r>
            <a:endParaRPr lang="en-US" dirty="0"/>
          </a:p>
          <a:p>
            <a:pPr>
              <a:lnSpc>
                <a:spcPct val="100000"/>
              </a:lnSpc>
            </a:pPr>
            <a:r>
              <a:rPr lang="en-US" dirty="0"/>
              <a:t>Everyone is responsible for safety and must be empowered to achieve continuous improvement</a:t>
            </a:r>
            <a:r>
              <a:rPr lang="en-US" dirty="0" smtClean="0"/>
              <a:t>.</a:t>
            </a:r>
            <a:endParaRPr lang="en-US" dirty="0"/>
          </a:p>
          <a:p>
            <a:pPr marL="0" indent="0">
              <a:lnSpc>
                <a:spcPct val="100000"/>
              </a:lnSpc>
              <a:buNone/>
            </a:pPr>
            <a:r>
              <a:rPr lang="en-US" dirty="0"/>
              <a:t>  </a:t>
            </a:r>
            <a:r>
              <a:rPr lang="en-US" dirty="0" smtClean="0"/>
              <a:t>    </a:t>
            </a:r>
            <a:r>
              <a:rPr lang="en-US" b="1" dirty="0" smtClean="0"/>
              <a:t>**</a:t>
            </a:r>
            <a:r>
              <a:rPr lang="en-US" b="1" dirty="0"/>
              <a:t>Only 37% of those surveyed indicated management involvement was a strength in their organization</a:t>
            </a:r>
            <a:r>
              <a:rPr lang="en-US" b="1" dirty="0" smtClean="0"/>
              <a:t>.**</a:t>
            </a:r>
            <a:endParaRPr lang="en-US" b="1" dirty="0"/>
          </a:p>
        </p:txBody>
      </p:sp>
      <p:sp>
        <p:nvSpPr>
          <p:cNvPr id="6" name="Text Placeholder 5">
            <a:extLst>
              <a:ext uri="{FF2B5EF4-FFF2-40B4-BE49-F238E27FC236}">
                <a16:creationId xmlns:a16="http://schemas.microsoft.com/office/drawing/2014/main" id="{197E0792-4CBC-CBCE-FD22-CF61CEE33667}"/>
              </a:ext>
            </a:extLst>
          </p:cNvPr>
          <p:cNvSpPr>
            <a:spLocks noGrp="1"/>
          </p:cNvSpPr>
          <p:nvPr>
            <p:ph type="body" sz="quarter" idx="17"/>
          </p:nvPr>
        </p:nvSpPr>
        <p:spPr/>
        <p:txBody>
          <a:bodyPr/>
          <a:lstStyle/>
          <a:p>
            <a:pPr>
              <a:spcBef>
                <a:spcPts val="1417"/>
              </a:spcBef>
            </a:pPr>
            <a:r>
              <a:rPr lang="en-US" spc="-1" dirty="0"/>
              <a:t>Succession and Success—Process Safety </a:t>
            </a:r>
          </a:p>
        </p:txBody>
      </p:sp>
    </p:spTree>
    <p:extLst>
      <p:ext uri="{BB962C8B-B14F-4D97-AF65-F5344CB8AC3E}">
        <p14:creationId xmlns:p14="http://schemas.microsoft.com/office/powerpoint/2010/main" val="354496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95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8084</TotalTime>
  <Words>428</Words>
  <Application>Microsoft Office PowerPoint</Application>
  <PresentationFormat>Custom</PresentationFormat>
  <Paragraphs>12</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NSimSun</vt:lpstr>
      <vt:lpstr>Aptos</vt:lpstr>
      <vt:lpstr>Arial</vt:lpstr>
      <vt:lpstr>Century Gothic</vt:lpstr>
      <vt:lpstr>System Font Regular</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Barilo</dc:creator>
  <cp:lastModifiedBy>Sisanda Ntlantsana</cp:lastModifiedBy>
  <cp:revision>56</cp:revision>
  <cp:lastPrinted>2024-04-19T15:01:04Z</cp:lastPrinted>
  <dcterms:created xsi:type="dcterms:W3CDTF">2024-04-13T20:12:03Z</dcterms:created>
  <dcterms:modified xsi:type="dcterms:W3CDTF">2024-06-10T14:16:59Z</dcterms:modified>
</cp:coreProperties>
</file>